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DCD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DCD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wholeTbl>
    <a:band2H>
      <a:tcTxStyle/>
      <a:tcStyle>
        <a:tcBdr/>
        <a:fill>
          <a:solidFill>
            <a:srgbClr val="F8F8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chemeClr val="accent3">
              <a:lumOff val="8026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41024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aixas_canto_apresentacaoAPEPREM.png" descr="faixas_canto_apresentacaoAPEPR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2100" y="4381500"/>
            <a:ext cx="935990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3182" y="6362994"/>
            <a:ext cx="232873" cy="22850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6683" y="0"/>
            <a:ext cx="975360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79612" y="6528094"/>
            <a:ext cx="232873" cy="22850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1263285" marR="0" indent="-39188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1463285" marR="0" indent="-39188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1663282" marR="0" indent="-39188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1863282" marR="0" indent="-39188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_telas_imgs_SP_201013-04B.jpg" descr="_telas_imgs_SP_201013-04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m 7" descr="Imagem 7"/>
          <p:cNvPicPr>
            <a:picLocks noChangeAspect="1"/>
          </p:cNvPicPr>
          <p:nvPr/>
        </p:nvPicPr>
        <p:blipFill>
          <a:blip r:embed="rId3">
            <a:extLst/>
          </a:blip>
          <a:srcRect l="82191"/>
          <a:stretch>
            <a:fillRect/>
          </a:stretch>
        </p:blipFill>
        <p:spPr>
          <a:xfrm>
            <a:off x="10044857" y="37819"/>
            <a:ext cx="2171206" cy="6813554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CaixaDeTexto 9"/>
          <p:cNvSpPr txBox="1"/>
          <p:nvPr/>
        </p:nvSpPr>
        <p:spPr>
          <a:xfrm>
            <a:off x="709522" y="2281645"/>
            <a:ext cx="8999105" cy="2922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5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 previdência</a:t>
            </a:r>
          </a:p>
          <a:p>
            <a:pPr>
              <a:lnSpc>
                <a:spcPct val="80000"/>
              </a:lnSpc>
              <a:defRPr sz="5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complementar</a:t>
            </a:r>
          </a:p>
          <a:p>
            <a:pPr>
              <a:lnSpc>
                <a:spcPct val="80000"/>
              </a:lnSpc>
              <a:defRPr sz="5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dos servidores</a:t>
            </a:r>
          </a:p>
          <a:p>
            <a:pPr>
              <a:lnSpc>
                <a:spcPct val="80000"/>
              </a:lnSpc>
              <a:defRPr sz="5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públicos</a:t>
            </a:r>
          </a:p>
        </p:txBody>
      </p:sp>
      <p:pic>
        <p:nvPicPr>
          <p:cNvPr id="31" name="Imagem 10" descr="Imagem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811" y="612644"/>
            <a:ext cx="2990737" cy="149537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CaixaDeTexto 11"/>
          <p:cNvSpPr txBox="1"/>
          <p:nvPr/>
        </p:nvSpPr>
        <p:spPr>
          <a:xfrm>
            <a:off x="734921" y="5587420"/>
            <a:ext cx="2536516" cy="62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Carlos Flory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Outubro/2020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_telas_imgs_SP_201013-07B.jpg" descr="_telas_imgs_SP_201013-07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CaixaDeTexto 1"/>
          <p:cNvSpPr txBox="1"/>
          <p:nvPr/>
        </p:nvSpPr>
        <p:spPr>
          <a:xfrm>
            <a:off x="827206" y="3955396"/>
            <a:ext cx="5311779" cy="2249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70000"/>
              </a:lnSpc>
              <a:defRPr sz="6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 Prevcom</a:t>
            </a:r>
          </a:p>
          <a:p>
            <a:pPr>
              <a:lnSpc>
                <a:spcPct val="70000"/>
              </a:lnSpc>
              <a:defRPr sz="6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 a gestão de</a:t>
            </a:r>
          </a:p>
          <a:p>
            <a:pPr>
              <a:lnSpc>
                <a:spcPct val="70000"/>
              </a:lnSpc>
              <a:defRPr sz="6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outros entes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4"/>
            <a:ext cx="232873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70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Gestão de outros entes</a:t>
            </a:r>
          </a:p>
        </p:txBody>
      </p:sp>
      <p:sp>
        <p:nvSpPr>
          <p:cNvPr id="71" name="CaixaDeTexto 5"/>
          <p:cNvSpPr txBox="1"/>
          <p:nvPr/>
        </p:nvSpPr>
        <p:spPr>
          <a:xfrm>
            <a:off x="762000" y="1651000"/>
            <a:ext cx="8890000" cy="2791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Lei 14.653/2011</a:t>
            </a:r>
          </a:p>
          <a:p>
            <a:pPr algn="just"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 indent="762000" algn="just"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t>Artigo 4º</a:t>
            </a:r>
            <a:r>
              <a:rPr b="0"/>
              <a:t>- Fica o Poder Executivo autorizado a criar </a:t>
            </a:r>
            <a:r>
              <a:t>entidade fechada de previdência complementar, </a:t>
            </a:r>
            <a:r>
              <a:rPr>
                <a:solidFill>
                  <a:srgbClr val="AE0000"/>
                </a:solidFill>
              </a:rPr>
              <a:t>de natureza pública</a:t>
            </a:r>
            <a:r>
              <a:rPr b="0"/>
              <a:t>, com personalidade jurídica de direito privado, denominada Fundação de Previdência Complementar do Estado de São Paulo-SP-PREVCOM, vinculada à Secretaria da Fazenda, com a finalidade de administrar e executar plano de benefícios de caráter previdenciário complementar, nos termos do artigo 202 da Constituição Federal e das Leis Complementares federais nos 108 e 109, ambas de 29 de maio de 2001. (NR)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4"/>
            <a:ext cx="232873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74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Convênio de adesão</a:t>
            </a:r>
          </a:p>
        </p:txBody>
      </p:sp>
      <p:sp>
        <p:nvSpPr>
          <p:cNvPr id="75" name="CaixaDeTexto 5"/>
          <p:cNvSpPr txBox="1"/>
          <p:nvPr/>
        </p:nvSpPr>
        <p:spPr>
          <a:xfrm>
            <a:off x="762000" y="1651000"/>
            <a:ext cx="8890000" cy="2067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Entre entes federativos e entidades fechadas</a:t>
            </a:r>
            <a:br/>
            <a:r>
              <a:t>de servidores públicos não é necessária licitação</a:t>
            </a:r>
          </a:p>
          <a:p>
            <a:pPr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Autonomia federativa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Cada Ente Federativo regula e disciplina sua respectiva administração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4"/>
            <a:ext cx="232873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78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Gestão de outros entes</a:t>
            </a:r>
          </a:p>
        </p:txBody>
      </p:sp>
      <p:sp>
        <p:nvSpPr>
          <p:cNvPr id="79" name="CaixaDeTexto 5"/>
          <p:cNvSpPr txBox="1"/>
          <p:nvPr/>
        </p:nvSpPr>
        <p:spPr>
          <a:xfrm>
            <a:off x="762000" y="1651000"/>
            <a:ext cx="8890000" cy="4315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Com a Lei nº 16.391, de março de 2017, a Prevcom</a:t>
            </a:r>
            <a:br/>
            <a:r>
              <a:t>tornou-se a </a:t>
            </a:r>
            <a:r>
              <a:rPr b="1"/>
              <a:t>primeira entidade a obter autorização para gerir</a:t>
            </a:r>
            <a:br>
              <a:rPr b="1"/>
            </a:br>
            <a:r>
              <a:rPr b="1"/>
              <a:t>a previdência complementar de outros entes da federação</a:t>
            </a:r>
          </a:p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b="1"/>
          </a:p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b="1"/>
          </a:p>
          <a:p>
            <a:pPr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Condições para adesão</a:t>
            </a:r>
          </a:p>
          <a:p>
            <a:pPr>
              <a:defRPr i="1">
                <a:latin typeface="+mn-lt"/>
                <a:ea typeface="+mn-ea"/>
                <a:cs typeface="+mn-cs"/>
                <a:sym typeface="Calibri"/>
              </a:defRPr>
            </a:pPr>
            <a:r>
              <a:t>(padrões aprovados pela PREVIC)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lvl="5">
              <a:spcBef>
                <a:spcPts val="1000"/>
              </a:spcBef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t>Protocolo de Intenção (PADRÃO)</a:t>
            </a:r>
          </a:p>
          <a:p>
            <a:pPr lvl="3">
              <a:spcBef>
                <a:spcPts val="1000"/>
              </a:spcBef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t>Lei do Ente Federativo (PADRÃO)</a:t>
            </a:r>
          </a:p>
          <a:p>
            <a:pPr lvl="3">
              <a:spcBef>
                <a:spcPts val="1000"/>
              </a:spcBef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t>Regulamento do Plano (PADRÃO)</a:t>
            </a:r>
          </a:p>
          <a:p>
            <a:pPr lvl="3">
              <a:spcBef>
                <a:spcPts val="1000"/>
              </a:spcBef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t>Base de Dados para Estudo de Viabilidade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4"/>
            <a:ext cx="232873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82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Gestão de outros entes</a:t>
            </a:r>
          </a:p>
        </p:txBody>
      </p:sp>
      <p:sp>
        <p:nvSpPr>
          <p:cNvPr id="83" name="CaixaDeTexto 5"/>
          <p:cNvSpPr txBox="1"/>
          <p:nvPr/>
        </p:nvSpPr>
        <p:spPr>
          <a:xfrm>
            <a:off x="762000" y="1651000"/>
            <a:ext cx="8890000" cy="2603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Ao optarem pela gestão terceirizada,</a:t>
            </a:r>
            <a:br/>
            <a:r>
              <a:t>os estados e municípios eliminam</a:t>
            </a:r>
            <a:br/>
            <a:r>
              <a:t>a necessidade de instituir fundação própria e</a:t>
            </a:r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arcar com os gastos de pesso­al, instalação física</a:t>
            </a:r>
            <a:br/>
            <a:r>
              <a:t>e sistemas, o que em muitos casos</a:t>
            </a:r>
            <a:br/>
            <a:r>
              <a:t>inviabiliza a implantação do regime.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MAPA_prevcomnobrasil_SET2020.png" descr="MAPA_prevcomnobrasil_SET20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999" y="1201001"/>
            <a:ext cx="8366398" cy="52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4"/>
            <a:ext cx="232873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87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Planos aprovados Prevcom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4" descr="Imagem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5223" y="1336184"/>
            <a:ext cx="2286004" cy="1698177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4"/>
            <a:ext cx="232873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91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Plano multipatrocinado</a:t>
            </a:r>
          </a:p>
        </p:txBody>
      </p:sp>
      <p:pic>
        <p:nvPicPr>
          <p:cNvPr id="92" name="MAPA_PrevcomMulti_OUT2020.png" descr="MAPA_PrevcomMulti_OUT20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266" y="1685417"/>
            <a:ext cx="8223251" cy="4699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4"/>
            <a:ext cx="232873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95" name="apresentacaoAPEPEREM_201007_slide16_CNPJsIndividuais.png" descr="apresentacaoAPEPEREM_201007_slide16_CNPJsIndividuai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084" y="1333500"/>
            <a:ext cx="8890004" cy="60325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CNPJs “individuais”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200507_img_QUEMSOMOS_estruturagovernanca_MS.png" descr="200507_img_QUEMSOMOS_estruturagovernanca_M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608" y="1775267"/>
            <a:ext cx="8089552" cy="457285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Espaço Reservado para Número de Slide 1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0"/>
            <a:ext cx="232873" cy="2285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00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Estrutura de governança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Espaço Reservado para Número de Slide 1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4"/>
            <a:ext cx="232873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03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Órgãos fiscalizadores</a:t>
            </a:r>
          </a:p>
        </p:txBody>
      </p:sp>
      <p:sp>
        <p:nvSpPr>
          <p:cNvPr id="104" name="CaixaDeTexto 5"/>
          <p:cNvSpPr txBox="1"/>
          <p:nvPr/>
        </p:nvSpPr>
        <p:spPr>
          <a:xfrm>
            <a:off x="762000" y="1651000"/>
            <a:ext cx="8890000" cy="430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Superintendência Nacional de Previdência Complementar – PREVIC</a:t>
            </a:r>
            <a:endParaRPr sz="2000"/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sz="2000"/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Órgão regulador incluiu a Prevcom como uma das 17</a:t>
            </a:r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ESI – Entidades Sistemicamente Importantes</a:t>
            </a:r>
            <a:br/>
            <a:r>
              <a:rPr sz="1800" i="1">
                <a:latin typeface="+mn-lt"/>
                <a:ea typeface="+mn-ea"/>
                <a:cs typeface="+mn-cs"/>
                <a:sym typeface="Calibri"/>
              </a:rPr>
              <a:t>(14 maiores fundos de pensão do país + Prevcom + Funpresp-Exe + Funpresp-Jud)</a:t>
            </a:r>
            <a:endParaRPr i="1">
              <a:latin typeface="+mn-lt"/>
              <a:ea typeface="+mn-ea"/>
              <a:cs typeface="+mn-cs"/>
              <a:sym typeface="Calibri"/>
            </a:endParaRP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                  </a:t>
            </a:r>
            <a:r>
              <a:rPr b="1"/>
              <a:t>Fiscalização permanente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b="1"/>
          </a:p>
          <a:p>
            <a:pPr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Fiscalizações adicionais</a:t>
            </a:r>
          </a:p>
          <a:p>
            <a:pPr lvl="5"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t>Conselho Fiscal</a:t>
            </a:r>
          </a:p>
          <a:p>
            <a:pPr lvl="5"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t>Comitês Gestores dos Planos</a:t>
            </a:r>
          </a:p>
          <a:p>
            <a:pPr lvl="5"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t>TCE</a:t>
            </a:r>
            <a:br/>
            <a:r>
              <a:t>Auditoria Externa</a:t>
            </a:r>
            <a:br/>
            <a:r>
              <a:t>Comitê de Auditoria</a:t>
            </a:r>
          </a:p>
        </p:txBody>
      </p:sp>
      <p:sp>
        <p:nvSpPr>
          <p:cNvPr id="105" name="Seta: para a Direita 1"/>
          <p:cNvSpPr/>
          <p:nvPr/>
        </p:nvSpPr>
        <p:spPr>
          <a:xfrm>
            <a:off x="884622" y="3440150"/>
            <a:ext cx="852801" cy="139807"/>
          </a:xfrm>
          <a:prstGeom prst="rightArrow">
            <a:avLst>
              <a:gd name="adj1" fmla="val 50000"/>
              <a:gd name="adj2" fmla="val 69792"/>
            </a:avLst>
          </a:prstGeom>
          <a:solidFill>
            <a:srgbClr val="AE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1" y="6362994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5" name="CaixaDeTexto 5"/>
          <p:cNvSpPr txBox="1"/>
          <p:nvPr/>
        </p:nvSpPr>
        <p:spPr>
          <a:xfrm>
            <a:off x="762000" y="1651000"/>
            <a:ext cx="8890000" cy="3591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Artigo 40 - CF</a:t>
            </a:r>
          </a:p>
          <a:p>
            <a:pPr algn="just"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 indent="762000" algn="just"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§ 14. A União, os Estados, o Distrito Federal e os Municípios </a:t>
            </a:r>
            <a:r>
              <a:rPr b="1"/>
              <a:t>instituirão</a:t>
            </a:r>
            <a:r>
              <a:t>, por lei de iniciativa do respectivo Poder Executivo, regime de previdência complementar para servidores públicos ocupantes de cargo efetivo, observado o limite máximo dos benefícios do Regime Geral de Previdência Social para o valor das aposentadorias e das pensões em regime próprio de previdência social, ressalvado o disposto no § 16.</a:t>
            </a:r>
            <a:endParaRPr b="1"/>
          </a:p>
          <a:p>
            <a:pPr algn="just">
              <a:defRPr sz="1200" b="1">
                <a:latin typeface="+mn-lt"/>
                <a:ea typeface="+mn-ea"/>
                <a:cs typeface="+mn-cs"/>
                <a:sym typeface="Calibri"/>
              </a:defRPr>
            </a:pPr>
            <a:endParaRPr b="1"/>
          </a:p>
          <a:p>
            <a:pPr indent="762000" algn="just"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§ 15. O regime de previdência complementar de que trata o § 14 </a:t>
            </a:r>
            <a:r>
              <a:rPr b="1"/>
              <a:t>oferecerá plano de benefícios somente na modalidade contribuição definida</a:t>
            </a:r>
            <a:r>
              <a:t>, observará o disposto no art. 202 e será efetivado por intermédio de </a:t>
            </a:r>
            <a:r>
              <a:rPr b="1">
                <a:solidFill>
                  <a:srgbClr val="AE0000"/>
                </a:solidFill>
              </a:rPr>
              <a:t>entidade fechada de previdência complementar ou de entidade aberta de previdência complementar</a:t>
            </a:r>
            <a:r>
              <a:t>.</a:t>
            </a:r>
          </a:p>
        </p:txBody>
      </p:sp>
      <p:sp>
        <p:nvSpPr>
          <p:cNvPr id="36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EC 103/2019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Retângulo 7"/>
          <p:cNvGrpSpPr/>
          <p:nvPr/>
        </p:nvGrpSpPr>
        <p:grpSpPr>
          <a:xfrm>
            <a:off x="0" y="-273802"/>
            <a:ext cx="12192000" cy="333084"/>
            <a:chOff x="0" y="0"/>
            <a:chExt cx="12192000" cy="333083"/>
          </a:xfrm>
        </p:grpSpPr>
        <p:sp>
          <p:nvSpPr>
            <p:cNvPr id="107" name="Rectangle"/>
            <p:cNvSpPr/>
            <p:nvPr/>
          </p:nvSpPr>
          <p:spPr>
            <a:xfrm>
              <a:off x="0" y="107277"/>
              <a:ext cx="12192000" cy="1185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8" name="|"/>
            <p:cNvSpPr txBox="1"/>
            <p:nvPr/>
          </p:nvSpPr>
          <p:spPr>
            <a:xfrm>
              <a:off x="45716" y="-1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|</a:t>
              </a:r>
            </a:p>
          </p:txBody>
        </p:sp>
      </p:grpSp>
      <p:sp>
        <p:nvSpPr>
          <p:cNvPr id="110" name="Espaço Reservado para Número de Slide 1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4"/>
            <a:ext cx="232873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11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Benefícios de risco</a:t>
            </a:r>
          </a:p>
        </p:txBody>
      </p:sp>
      <p:sp>
        <p:nvSpPr>
          <p:cNvPr id="112" name="CaixaDeTexto 5"/>
          <p:cNvSpPr txBox="1"/>
          <p:nvPr/>
        </p:nvSpPr>
        <p:spPr>
          <a:xfrm>
            <a:off x="762000" y="1651000"/>
            <a:ext cx="8890000" cy="2168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Os planos são </a:t>
            </a:r>
            <a:r>
              <a:rPr b="1">
                <a:solidFill>
                  <a:srgbClr val="AE0000"/>
                </a:solidFill>
              </a:rPr>
              <a:t>CD puros</a:t>
            </a:r>
            <a:r>
              <a:t> e a cobertura para morte ou invalidez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é limitada ao </a:t>
            </a:r>
            <a:r>
              <a:rPr b="1"/>
              <a:t>valor do saldo da conta individual</a:t>
            </a:r>
          </a:p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b="1"/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Os participantes  que necessitarem ou desejarem </a:t>
            </a:r>
            <a:r>
              <a:rPr b="1"/>
              <a:t>cobertura adicional</a:t>
            </a:r>
            <a:br>
              <a:rPr b="1"/>
            </a:br>
            <a:r>
              <a:rPr b="1"/>
              <a:t>para os Benefícios de Risco</a:t>
            </a:r>
            <a:r>
              <a:t> deverão contratá-los </a:t>
            </a:r>
            <a:r>
              <a:rPr b="1">
                <a:solidFill>
                  <a:srgbClr val="AE0000"/>
                </a:solidFill>
              </a:rPr>
              <a:t>individualmente</a:t>
            </a:r>
          </a:p>
          <a:p>
            <a:pPr>
              <a:defRPr sz="2000" b="1">
                <a:solidFill>
                  <a:srgbClr val="AE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1">
              <a:solidFill>
                <a:srgbClr val="AE0000"/>
              </a:solidFill>
            </a:endParaRP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A </a:t>
            </a:r>
            <a:r>
              <a:rPr b="1"/>
              <a:t>parceira da PREVCOM</a:t>
            </a:r>
            <a:r>
              <a:t> para cobertura de benefício de risco é a </a:t>
            </a:r>
            <a:r>
              <a:rPr b="1">
                <a:solidFill>
                  <a:srgbClr val="AE0000"/>
                </a:solidFill>
              </a:rPr>
              <a:t>Mongeral Aegon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m 12" descr="Imagem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6284" y="1749512"/>
            <a:ext cx="4826002" cy="3619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m 13" descr="Imagem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79737" y="1522920"/>
            <a:ext cx="5677709" cy="4258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m 2" descr="Imagem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4075" y="3581987"/>
            <a:ext cx="5161559" cy="3871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m 1" descr="Imagem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77967" y="1917828"/>
            <a:ext cx="4572004" cy="3429004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ítulo 1"/>
          <p:cNvSpPr txBox="1"/>
          <p:nvPr/>
        </p:nvSpPr>
        <p:spPr>
          <a:xfrm>
            <a:off x="6147246" y="5819297"/>
            <a:ext cx="1341763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i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Vídeos</a:t>
            </a:r>
          </a:p>
        </p:txBody>
      </p:sp>
      <p:sp>
        <p:nvSpPr>
          <p:cNvPr id="119" name="Título 1"/>
          <p:cNvSpPr txBox="1"/>
          <p:nvPr/>
        </p:nvSpPr>
        <p:spPr>
          <a:xfrm>
            <a:off x="658511" y="4177255"/>
            <a:ext cx="1081703" cy="62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i="1">
                <a:latin typeface="+mn-lt"/>
                <a:ea typeface="+mn-ea"/>
                <a:cs typeface="+mn-cs"/>
                <a:sym typeface="Calibri"/>
              </a:defRPr>
            </a:pPr>
            <a:r>
              <a:t>Folhetos</a:t>
            </a:r>
            <a:br/>
            <a:r>
              <a:t>e cartilha</a:t>
            </a:r>
          </a:p>
        </p:txBody>
      </p:sp>
      <p:sp>
        <p:nvSpPr>
          <p:cNvPr id="120" name="Título 1"/>
          <p:cNvSpPr txBox="1"/>
          <p:nvPr/>
        </p:nvSpPr>
        <p:spPr>
          <a:xfrm>
            <a:off x="4163081" y="2521461"/>
            <a:ext cx="2276568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i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Site, app e boletim</a:t>
            </a:r>
          </a:p>
        </p:txBody>
      </p:sp>
      <p:sp>
        <p:nvSpPr>
          <p:cNvPr id="121" name="Título 1"/>
          <p:cNvSpPr txBox="1"/>
          <p:nvPr/>
        </p:nvSpPr>
        <p:spPr>
          <a:xfrm>
            <a:off x="8353313" y="4405855"/>
            <a:ext cx="2276569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i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Kit do Participante</a:t>
            </a:r>
          </a:p>
        </p:txBody>
      </p:sp>
      <p:grpSp>
        <p:nvGrpSpPr>
          <p:cNvPr id="124" name="Retângulo 14"/>
          <p:cNvGrpSpPr/>
          <p:nvPr/>
        </p:nvGrpSpPr>
        <p:grpSpPr>
          <a:xfrm>
            <a:off x="0" y="-273802"/>
            <a:ext cx="12192000" cy="333084"/>
            <a:chOff x="0" y="0"/>
            <a:chExt cx="12192000" cy="333083"/>
          </a:xfrm>
        </p:grpSpPr>
        <p:sp>
          <p:nvSpPr>
            <p:cNvPr id="122" name="Rectangle"/>
            <p:cNvSpPr/>
            <p:nvPr/>
          </p:nvSpPr>
          <p:spPr>
            <a:xfrm>
              <a:off x="0" y="107277"/>
              <a:ext cx="12192000" cy="1185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3" name="|"/>
            <p:cNvSpPr txBox="1"/>
            <p:nvPr/>
          </p:nvSpPr>
          <p:spPr>
            <a:xfrm>
              <a:off x="45716" y="-1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|</a:t>
              </a:r>
            </a:p>
          </p:txBody>
        </p:sp>
      </p:grpSp>
      <p:sp>
        <p:nvSpPr>
          <p:cNvPr id="12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4"/>
            <a:ext cx="232873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26" name="CaixaDeTexto 1"/>
          <p:cNvSpPr txBox="1"/>
          <p:nvPr/>
        </p:nvSpPr>
        <p:spPr>
          <a:xfrm>
            <a:off x="508000" y="507998"/>
            <a:ext cx="10160000" cy="1549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70000"/>
              </a:lnSpc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Materiais informativos personalizados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Table"/>
          <p:cNvGraphicFramePr/>
          <p:nvPr/>
        </p:nvGraphicFramePr>
        <p:xfrm>
          <a:off x="778932" y="1714500"/>
          <a:ext cx="9271000" cy="42545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889000"/>
                <a:gridCol w="889000"/>
                <a:gridCol w="952500"/>
                <a:gridCol w="635000"/>
                <a:gridCol w="254000"/>
                <a:gridCol w="1143000"/>
                <a:gridCol w="889000"/>
                <a:gridCol w="889000"/>
                <a:gridCol w="952500"/>
                <a:gridCol w="635000"/>
              </a:tblGrid>
              <a:tr h="508000">
                <a:tc gridSpan="5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2020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2021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100" b="1">
                          <a:solidFill>
                            <a:srgbClr val="AE0000"/>
                          </a:solidFill>
                        </a:rPr>
                        <a:t>Habitantes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100" b="1">
                          <a:solidFill>
                            <a:srgbClr val="AE0000"/>
                          </a:solidFill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100" b="1">
                          <a:solidFill>
                            <a:srgbClr val="AE0000"/>
                          </a:solidFill>
                        </a:rPr>
                        <a:t>Equivalente mensal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100" b="1">
                          <a:solidFill>
                            <a:srgbClr val="AE0000"/>
                          </a:solidFill>
                        </a:rPr>
                        <a:t>Aporte anual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100" b="1">
                          <a:solidFill>
                            <a:srgbClr val="AE0000"/>
                          </a:solidFill>
                        </a:rPr>
                        <a:t>Habitantes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100" b="1">
                          <a:solidFill>
                            <a:srgbClr val="AE0000"/>
                          </a:solidFill>
                        </a:rPr>
                        <a:t>92,87%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100" b="1">
                          <a:solidFill>
                            <a:srgbClr val="AE0000"/>
                          </a:solidFill>
                        </a:rPr>
                        <a:t>Equivalente mensal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100" b="1">
                          <a:solidFill>
                            <a:srgbClr val="AE0000"/>
                          </a:solidFill>
                        </a:rPr>
                        <a:t>Aporte anual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0 a 10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R$ 799,26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R$ 800,00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R$ 9.600,00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2,33%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0 a 10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R$ 742,93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R$ 740,00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R$ 8.880,00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2,32%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10 mil a 30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R$ 1.598,53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R$ 1.600,00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R$ 19.200,00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4,65%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10 mil a 30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R$ 1.485,86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R$ 1.490,00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R$ 17.880,00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4,66%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30 mil a 100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R$ 3.197,05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R$ 3.200,00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R$ 38.400,00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9,30%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30 mil a 100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R$ 2.971,73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R$ 2.970,00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R$ 35.640,00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9,30%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100 mil a 500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R$ 4.795,58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R$ 4.800,00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R$ 57.600,00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13,95%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100 mil a 500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R$ 4.457,59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R$ 4.460,00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R$ 53.520,00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13,96%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500 mil a 1 milhão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R$ 7.992,64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R$ 8.000,00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R$ 96.000,00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23,26%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500 mil a 1 milhão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R$ 7.429,32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R$ 7.430,00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R$ 89.160,00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23,26%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Acima de 1 milhão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R$ 15.985,27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R$ 16.000,00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R$ 192.000,00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46,51%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Acima de 1 milhão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R$ 14.858,64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R$ 14.860,00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R$ 178.320,00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46,51%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R$ 34.368,33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R$ 34.400,00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R$ 412.800,00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100,00%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R$ 31.916,67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R$ 31.950,00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R$ 383.400,00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100,00%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CONJUNTO MÍNIMO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CONJUNTO MÍNIMO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MULTIPATROCINADO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R$ 68.800,00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R$ 825.600,00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MULTIPATROCINADO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R$ 63.900,00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R$ 766.800,00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PLANO ÚNICO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R$ 68.800,00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R$ 825.600,00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PLANO ÚNICO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R$ 63.900,00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R$ 766.800,00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Base de cálculo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PGA 2020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R$ 68.736,67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R$ 824.840,00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Base de cálculo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PGA 2020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R$ 63.833,33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R$ 766.000,00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>
                          <a:solidFill>
                            <a:srgbClr val="AE0000"/>
                          </a:solidFill>
                        </a:rPr>
                        <a:t>-18%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25400">
                      <a:solidFill>
                        <a:schemeClr val="accent2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2021/2020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2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chemeClr val="accent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>
                          <a:solidFill>
                            <a:srgbClr val="AE0000"/>
                          </a:solidFill>
                        </a:rPr>
                        <a:t>-7%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25400">
                      <a:solidFill>
                        <a:schemeClr val="accent2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/>
                        <a:t>2021/2019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chemeClr val="accent2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chemeClr val="accent2"/>
                      </a:solidFill>
                      <a:miter lim="400000"/>
                    </a:lnT>
                    <a:lnB w="25400">
                      <a:solidFill>
                        <a:schemeClr val="accent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>
                          <a:solidFill>
                            <a:srgbClr val="AE0000"/>
                          </a:solidFill>
                        </a:rPr>
                        <a:t>-23,40%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4"/>
            <a:ext cx="232873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30" name="CaixaDeTexto 1"/>
          <p:cNvSpPr txBox="1"/>
          <p:nvPr/>
        </p:nvSpPr>
        <p:spPr>
          <a:xfrm>
            <a:off x="508000" y="507998"/>
            <a:ext cx="10160000" cy="850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Custo do Aporte dos Entes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9148" y="562940"/>
            <a:ext cx="5677709" cy="425827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tângulo 7"/>
          <p:cNvSpPr txBox="1"/>
          <p:nvPr/>
        </p:nvSpPr>
        <p:spPr>
          <a:xfrm>
            <a:off x="1565602" y="3614158"/>
            <a:ext cx="8008140" cy="147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2400">
                <a:solidFill>
                  <a:srgbClr val="A5002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prevcom</a:t>
            </a:r>
            <a:r>
              <a:rPr>
                <a:solidFill>
                  <a:srgbClr val="000000"/>
                </a:solidFill>
              </a:rPr>
              <a:t>.com.br</a:t>
            </a:r>
          </a:p>
          <a:p>
            <a:pPr algn="ctr">
              <a:defRPr sz="2400">
                <a:solidFill>
                  <a:srgbClr val="A5002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/>
            </a:r>
            <a:br/>
            <a:r>
              <a:rPr sz="1400">
                <a:solidFill>
                  <a:srgbClr val="000000"/>
                </a:solidFill>
              </a:rPr>
              <a:t>youtube.com/</a:t>
            </a:r>
            <a:r>
              <a:rPr sz="1400"/>
              <a:t>prevcom</a:t>
            </a:r>
          </a:p>
          <a:p>
            <a:pPr algn="ctr"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t>facebook.com/</a:t>
            </a:r>
            <a:r>
              <a:rPr>
                <a:solidFill>
                  <a:srgbClr val="A50021"/>
                </a:solidFill>
              </a:rPr>
              <a:t>prevcom</a:t>
            </a:r>
          </a:p>
          <a:p>
            <a:pPr algn="ctr"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t>twitter.com/</a:t>
            </a:r>
            <a:r>
              <a:rPr>
                <a:solidFill>
                  <a:srgbClr val="A50021"/>
                </a:solidFill>
              </a:rPr>
              <a:t>spprevcom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Espaço Reservado para Número de Slide 1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2"/>
            <a:ext cx="232873" cy="2285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37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Vantagens para os servidores</a:t>
            </a:r>
          </a:p>
        </p:txBody>
      </p:sp>
      <p:sp>
        <p:nvSpPr>
          <p:cNvPr id="138" name="CaixaDeTexto 5"/>
          <p:cNvSpPr txBox="1"/>
          <p:nvPr/>
        </p:nvSpPr>
        <p:spPr>
          <a:xfrm>
            <a:off x="762000" y="1651000"/>
            <a:ext cx="8890000" cy="351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Taxas de gestão menores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Em </a:t>
            </a:r>
            <a:r>
              <a:rPr b="1"/>
              <a:t>2013</a:t>
            </a:r>
            <a:r>
              <a:t> a Prevcom começou cobrando dos seus participantes:</a:t>
            </a:r>
            <a:br/>
            <a:endParaRPr/>
          </a:p>
          <a:p>
            <a:pPr>
              <a:defRPr sz="2000" b="1">
                <a:solidFill>
                  <a:srgbClr val="AE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</a:t>
            </a:r>
            <a:r>
              <a:rPr b="0">
                <a:solidFill>
                  <a:srgbClr val="000000"/>
                </a:solidFill>
              </a:rPr>
              <a:t> – </a:t>
            </a:r>
            <a:r>
              <a:rPr>
                <a:solidFill>
                  <a:srgbClr val="000000"/>
                </a:solidFill>
              </a:rPr>
              <a:t>5% de carregamento</a:t>
            </a:r>
            <a:r>
              <a:rPr b="0">
                <a:solidFill>
                  <a:srgbClr val="000000"/>
                </a:solidFill>
              </a:rPr>
              <a:t> e </a:t>
            </a:r>
            <a:r>
              <a:rPr>
                <a:solidFill>
                  <a:srgbClr val="000000"/>
                </a:solidFill>
              </a:rPr>
              <a:t>1% de administração</a:t>
            </a:r>
            <a:r>
              <a:rPr b="0">
                <a:solidFill>
                  <a:srgbClr val="000000"/>
                </a:solidFill>
              </a:rPr>
              <a:t>;</a:t>
            </a:r>
            <a:br>
              <a:rPr b="0">
                <a:solidFill>
                  <a:srgbClr val="000000"/>
                </a:solidFill>
              </a:rPr>
            </a:br>
            <a:endParaRPr b="0">
              <a:solidFill>
                <a:srgbClr val="000000"/>
              </a:solidFill>
            </a:endParaRPr>
          </a:p>
          <a:p>
            <a:pPr>
              <a:defRPr sz="2000" b="1">
                <a:solidFill>
                  <a:srgbClr val="AE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B</a:t>
            </a:r>
            <a:r>
              <a:rPr b="0">
                <a:solidFill>
                  <a:srgbClr val="000000"/>
                </a:solidFill>
              </a:rPr>
              <a:t> – Em </a:t>
            </a:r>
            <a:r>
              <a:rPr>
                <a:solidFill>
                  <a:srgbClr val="000000"/>
                </a:solidFill>
              </a:rPr>
              <a:t>2016</a:t>
            </a:r>
            <a:r>
              <a:rPr b="0">
                <a:solidFill>
                  <a:srgbClr val="000000"/>
                </a:solidFill>
              </a:rPr>
              <a:t> reduziu para </a:t>
            </a:r>
            <a:r>
              <a:rPr>
                <a:solidFill>
                  <a:srgbClr val="000000"/>
                </a:solidFill>
              </a:rPr>
              <a:t>4% de carregamento</a:t>
            </a:r>
            <a:r>
              <a:rPr b="0">
                <a:solidFill>
                  <a:srgbClr val="000000"/>
                </a:solidFill>
              </a:rPr>
              <a:t> e </a:t>
            </a:r>
            <a:r>
              <a:rPr>
                <a:solidFill>
                  <a:srgbClr val="000000"/>
                </a:solidFill>
              </a:rPr>
              <a:t>1% de administração</a:t>
            </a:r>
            <a:r>
              <a:rPr b="0">
                <a:solidFill>
                  <a:srgbClr val="000000"/>
                </a:solidFill>
              </a:rPr>
              <a:t>;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solidFill>
                  <a:srgbClr val="AE0000"/>
                </a:solidFill>
              </a:rPr>
              <a:t/>
            </a:r>
            <a:br>
              <a:rPr b="1">
                <a:solidFill>
                  <a:srgbClr val="AE0000"/>
                </a:solidFill>
              </a:rPr>
            </a:br>
            <a:r>
              <a:rPr b="1">
                <a:solidFill>
                  <a:srgbClr val="AE0000"/>
                </a:solidFill>
              </a:rPr>
              <a:t>C</a:t>
            </a:r>
            <a:r>
              <a:t> – Em </a:t>
            </a:r>
            <a:r>
              <a:rPr b="1"/>
              <a:t>2019</a:t>
            </a:r>
            <a:r>
              <a:t> reduziu para </a:t>
            </a:r>
            <a:r>
              <a:rPr b="1"/>
              <a:t>3% de carregamento</a:t>
            </a:r>
            <a:r>
              <a:t> e </a:t>
            </a:r>
            <a:r>
              <a:rPr b="1"/>
              <a:t>1% de administração</a:t>
            </a:r>
            <a:r>
              <a:t>;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2000" b="1">
                <a:solidFill>
                  <a:srgbClr val="AE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</a:t>
            </a:r>
            <a:r>
              <a:rPr b="0">
                <a:solidFill>
                  <a:srgbClr val="000000"/>
                </a:solidFill>
              </a:rPr>
              <a:t> – Em </a:t>
            </a:r>
            <a:r>
              <a:rPr>
                <a:solidFill>
                  <a:srgbClr val="000000"/>
                </a:solidFill>
              </a:rPr>
              <a:t>2020</a:t>
            </a:r>
            <a:r>
              <a:rPr b="0">
                <a:solidFill>
                  <a:srgbClr val="000000"/>
                </a:solidFill>
              </a:rPr>
              <a:t>, apenas </a:t>
            </a:r>
            <a:r>
              <a:rPr>
                <a:solidFill>
                  <a:srgbClr val="000000"/>
                </a:solidFill>
              </a:rPr>
              <a:t>1% de administração</a:t>
            </a:r>
            <a:r>
              <a:rPr b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tângulo 5"/>
          <p:cNvSpPr/>
          <p:nvPr/>
        </p:nvSpPr>
        <p:spPr>
          <a:xfrm>
            <a:off x="0" y="-166520"/>
            <a:ext cx="12192000" cy="11853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41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rcRect t="13921"/>
          <a:stretch>
            <a:fillRect/>
          </a:stretch>
        </p:blipFill>
        <p:spPr>
          <a:xfrm>
            <a:off x="1368799" y="1846283"/>
            <a:ext cx="8104097" cy="430424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Espaço Reservado para Número de Slide 1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2"/>
            <a:ext cx="232873" cy="2285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43" name="CaixaDeTexto 1"/>
          <p:cNvSpPr txBox="1"/>
          <p:nvPr/>
        </p:nvSpPr>
        <p:spPr>
          <a:xfrm>
            <a:off x="508000" y="507998"/>
            <a:ext cx="10160000" cy="1549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70000"/>
              </a:lnSpc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Evolução do número</a:t>
            </a:r>
            <a:br/>
            <a:r>
              <a:t>de participantes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rcRect r="49830"/>
          <a:stretch>
            <a:fillRect/>
          </a:stretch>
        </p:blipFill>
        <p:spPr>
          <a:xfrm>
            <a:off x="443172" y="801979"/>
            <a:ext cx="4827175" cy="5936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rcRect l="52889"/>
          <a:stretch>
            <a:fillRect/>
          </a:stretch>
        </p:blipFill>
        <p:spPr>
          <a:xfrm>
            <a:off x="5125651" y="801979"/>
            <a:ext cx="4532795" cy="593668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2" y="6362994"/>
            <a:ext cx="232873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48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Rentabilidade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1" y="6362994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9" name="CaixaDeTexto 5"/>
          <p:cNvSpPr txBox="1"/>
          <p:nvPr/>
        </p:nvSpPr>
        <p:spPr>
          <a:xfrm>
            <a:off x="762000" y="1651000"/>
            <a:ext cx="8890000" cy="4485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Artigo 202 - CF</a:t>
            </a:r>
          </a:p>
          <a:p>
            <a:pPr algn="just"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 indent="762000" algn="just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§ 4º </a:t>
            </a:r>
            <a:r>
              <a:rPr b="1"/>
              <a:t>Lei complementar disciplinará a relação entre</a:t>
            </a:r>
            <a:r>
              <a:t> a União, Estados, Distrito Federal ou Municípios, inclusive suas autarquias, fundações, sociedades de economia mista e empresas controladas direta ou indiretamente, enquanto </a:t>
            </a:r>
            <a:r>
              <a:rPr b="1"/>
              <a:t>patrocinadores</a:t>
            </a:r>
            <a:r>
              <a:t> de planos de benefícios previdenciários, </a:t>
            </a:r>
            <a:r>
              <a:rPr b="1"/>
              <a:t>e as entidades de previdência complementar.</a:t>
            </a:r>
            <a:endParaRPr sz="2000" b="1"/>
          </a:p>
          <a:p>
            <a:pPr algn="just"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000" b="1"/>
          </a:p>
          <a:p>
            <a:pPr indent="762000" algn="just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§ 5º A lei complementar de que trata o § 4º aplicar-se-á, no que couber, às empresas privadas permissionárias ou concessionárias de prestação de serviços públicos, quando patrocinadoras de planos de benefícios em entidades de previdência complementar.</a:t>
            </a:r>
            <a:endParaRPr sz="2000"/>
          </a:p>
          <a:p>
            <a:pPr algn="just"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2000"/>
          </a:p>
          <a:p>
            <a:pPr indent="762000" algn="just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§ 6º Lei complementar estabelecerá os requisitos para a designação dos membros das diretorias das entidades fechadas de previdência complementar instituídas pelos patrocinadores de que trata o § 4º e </a:t>
            </a:r>
            <a:r>
              <a:rPr b="1"/>
              <a:t>disciplinará a inserção dos participantes nos colegiados e instâncias de decisão em que seus interesses sejam objeto de discussão e deliberação." </a:t>
            </a:r>
            <a:r>
              <a:t>(NR)</a:t>
            </a:r>
          </a:p>
        </p:txBody>
      </p:sp>
      <p:sp>
        <p:nvSpPr>
          <p:cNvPr id="40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EC 103/2019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1" y="6362994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3" name="CaixaDeTexto 5"/>
          <p:cNvSpPr txBox="1"/>
          <p:nvPr/>
        </p:nvSpPr>
        <p:spPr>
          <a:xfrm>
            <a:off x="762000" y="1651000"/>
            <a:ext cx="8890000" cy="2791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Artigo 33 - CF</a:t>
            </a:r>
          </a:p>
          <a:p>
            <a:pPr algn="just"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 indent="762000" algn="just"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t>Até que seja disciplinada</a:t>
            </a:r>
            <a:r>
              <a:rPr b="0"/>
              <a:t> a relação entre a União, os Estados, o Distrito Federal e os Municípios e </a:t>
            </a:r>
            <a:r>
              <a:t>entidades abertas de previdência complementar</a:t>
            </a:r>
            <a:r>
              <a:rPr b="0"/>
              <a:t> na forma do disposto nos §§ 4º e 5º do art. 202 da Constituição Federal, </a:t>
            </a:r>
            <a:r>
              <a:t>somente entidades fechadas de previdência complementar estão autorizadas a administrar planos de benefícios</a:t>
            </a:r>
            <a:r>
              <a:rPr b="0"/>
              <a:t> patrocinados pela União, Estados, Distrito Federal ou Municípios, inclusive suas autarquias, fundações, sociedades de economia mista e empresas controladas direta ou indiretamente.</a:t>
            </a:r>
          </a:p>
        </p:txBody>
      </p:sp>
      <p:sp>
        <p:nvSpPr>
          <p:cNvPr id="44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EC 103/2019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1" y="6362994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7" name="CaixaDeTexto 1"/>
          <p:cNvSpPr txBox="1"/>
          <p:nvPr/>
        </p:nvSpPr>
        <p:spPr>
          <a:xfrm>
            <a:off x="508000" y="508000"/>
            <a:ext cx="10160000" cy="85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EC 103/2019 – </a:t>
            </a:r>
            <a:r>
              <a:rPr sz="4000"/>
              <a:t>12/11/2019</a:t>
            </a:r>
          </a:p>
        </p:txBody>
      </p:sp>
      <p:sp>
        <p:nvSpPr>
          <p:cNvPr id="48" name="CaixaDeTexto 5"/>
          <p:cNvSpPr txBox="1"/>
          <p:nvPr/>
        </p:nvSpPr>
        <p:spPr>
          <a:xfrm>
            <a:off x="762000" y="1651000"/>
            <a:ext cx="8890000" cy="1559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762000" algn="just"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§ 6º A instituição do regime de previdência complementar na forma dos §§ 14 a 16 do art. 40 da Constituição Federal e a adequação do órgão ou entidade gestora do regime próprio de previdência social ao § 20 do art. 40 da Constituição Federal deverão ocorrer </a:t>
            </a:r>
            <a:r>
              <a:rPr b="1"/>
              <a:t>no prazo máximo de 2 (dois) anos da data de entrada em vigor desta Emenda Constitucional.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1" y="6362994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51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4860" y="2270119"/>
            <a:ext cx="5766828" cy="4075135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CaixaDeTexto 1"/>
          <p:cNvSpPr txBox="1"/>
          <p:nvPr/>
        </p:nvSpPr>
        <p:spPr>
          <a:xfrm>
            <a:off x="508000" y="507998"/>
            <a:ext cx="10160000" cy="1549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70000"/>
              </a:lnSpc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Guia da Previdência Complementar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1" y="6362994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55" name="CaixaDeTexto 5"/>
          <p:cNvSpPr txBox="1"/>
          <p:nvPr/>
        </p:nvSpPr>
        <p:spPr>
          <a:xfrm>
            <a:off x="762000" y="2286000"/>
            <a:ext cx="8249988" cy="247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Frente a importância do custeio para resguardar a poupança previdenciária,</a:t>
            </a:r>
            <a:br/>
            <a:r>
              <a:t>a recomen­dação é que o Ente Federativo, mesmo que possua porte para a criação de entidade e ou de plano, avalie </a:t>
            </a:r>
            <a:r>
              <a:rPr b="1"/>
              <a:t>iniciar o seu processo por meio de um plano multipatrocinado</a:t>
            </a:r>
            <a:r>
              <a:t>, em um modelo em que a EFPC já existente se configure como uma “incubadora” na qual o Ente adquire conhecimento e escala para avaliar a permanência na entidade/Plano e, posterior­mente, avalie pela conveniência de criar um plano próprio ou até mesmo de sua entidade transferindo os recursos já acumulados. </a:t>
            </a:r>
          </a:p>
        </p:txBody>
      </p:sp>
      <p:sp>
        <p:nvSpPr>
          <p:cNvPr id="56" name="CaixaDeTexto 1"/>
          <p:cNvSpPr txBox="1"/>
          <p:nvPr/>
        </p:nvSpPr>
        <p:spPr>
          <a:xfrm>
            <a:off x="508000" y="507998"/>
            <a:ext cx="10160000" cy="1549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70000"/>
              </a:lnSpc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Guia da Previdência Complementar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1" y="6362994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59" name="CaixaDeTexto 5"/>
          <p:cNvSpPr txBox="1"/>
          <p:nvPr/>
        </p:nvSpPr>
        <p:spPr>
          <a:xfrm>
            <a:off x="762000" y="2286000"/>
            <a:ext cx="8890000" cy="3705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O processo de contratação da entidade</a:t>
            </a:r>
          </a:p>
          <a:p>
            <a:pPr>
              <a:defRPr sz="12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Sobre o processo de contratação da entidade, avalia-se que, após a promulgação da Lei de Instituição do RPC pelo Ente Federativo, a forma de contratação é regida pelas Leis Comple­mentares nº 108/2001 e 109/2001, que tipificam a relação jurídica estabelecida entre EFPC e Patrocinadores enquanto uma </a:t>
            </a:r>
            <a:r>
              <a:rPr b="1"/>
              <a:t>relação de convênio, onde há convergência de interesses ao fim comum</a:t>
            </a:r>
            <a:r>
              <a:t>. O art. 13 da LC nº 109/2001 determina que, para que seja possível o ingres­so em um plano, </a:t>
            </a:r>
            <a:r>
              <a:rPr b="1"/>
              <a:t>os patrocinadores deverão formalizar a sua adesão ao plano de benefícios, mediante Convênio de Adesão</a:t>
            </a:r>
            <a:r>
              <a:t>. Sendo assim, a relação estabelecida entre uma EFPC e os pa­trocinadores </a:t>
            </a:r>
            <a:r>
              <a:rPr b="1"/>
              <a:t>não parece se enquadrar no conceito de contrato administrativo cuja disciplina pertence à Lei nº 8.666/93, Lei de Licitações</a:t>
            </a:r>
            <a:r>
              <a:t>.</a:t>
            </a:r>
          </a:p>
        </p:txBody>
      </p:sp>
      <p:sp>
        <p:nvSpPr>
          <p:cNvPr id="60" name="CaixaDeTexto 1"/>
          <p:cNvSpPr txBox="1"/>
          <p:nvPr/>
        </p:nvSpPr>
        <p:spPr>
          <a:xfrm>
            <a:off x="508000" y="507998"/>
            <a:ext cx="10160000" cy="1549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70000"/>
              </a:lnSpc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Guia da Previdência Complementar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03181" y="6362994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63" name="CaixaDeTexto 5"/>
          <p:cNvSpPr txBox="1"/>
          <p:nvPr/>
        </p:nvSpPr>
        <p:spPr>
          <a:xfrm>
            <a:off x="762000" y="2286000"/>
            <a:ext cx="8890000" cy="247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Recomenda-se que a escolha da entidade deva ser </a:t>
            </a:r>
            <a:r>
              <a:rPr b="1"/>
              <a:t>precedida de processo seletivo</a:t>
            </a:r>
            <a:r>
              <a:t> com ampla divulgação e participação da EFPC, que atenda aos princípios constitucionais que asse­gurem igualdade de condições a todos os concorrentes e que contemple exigências de quali­ficação técnica e econômica indispensáveis à garantia da boa prestação de gestão dos planos de benefícios. 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t>Recomenda-se também a constituição de documentação que contenha motivação acerca dos parâmetros mínimos do processo de escolha. </a:t>
            </a:r>
          </a:p>
        </p:txBody>
      </p:sp>
      <p:sp>
        <p:nvSpPr>
          <p:cNvPr id="64" name="CaixaDeTexto 1"/>
          <p:cNvSpPr txBox="1"/>
          <p:nvPr/>
        </p:nvSpPr>
        <p:spPr>
          <a:xfrm>
            <a:off x="508000" y="507998"/>
            <a:ext cx="10160000" cy="1549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70000"/>
              </a:lnSpc>
              <a:defRPr sz="6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Guia da Previdência Complementar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6413E"/>
      </a:accent1>
      <a:accent2>
        <a:srgbClr val="0C0C0C"/>
      </a:accent2>
      <a:accent3>
        <a:srgbClr val="D8D8D8"/>
      </a:accent3>
      <a:accent4>
        <a:srgbClr val="BFBFBF"/>
      </a:accent4>
      <a:accent5>
        <a:srgbClr val="918485"/>
      </a:accent5>
      <a:accent6>
        <a:srgbClr val="7F7F7F"/>
      </a:accent6>
      <a:hlink>
        <a:srgbClr val="0000FF"/>
      </a:hlink>
      <a:folHlink>
        <a:srgbClr val="FF00FF"/>
      </a:folHlink>
    </a:clrScheme>
    <a:fontScheme name="Retrospectiv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6413E"/>
      </a:accent1>
      <a:accent2>
        <a:srgbClr val="0C0C0C"/>
      </a:accent2>
      <a:accent3>
        <a:srgbClr val="D8D8D8"/>
      </a:accent3>
      <a:accent4>
        <a:srgbClr val="BFBFBF"/>
      </a:accent4>
      <a:accent5>
        <a:srgbClr val="918485"/>
      </a:accent5>
      <a:accent6>
        <a:srgbClr val="7F7F7F"/>
      </a:accent6>
      <a:hlink>
        <a:srgbClr val="0000FF"/>
      </a:hlink>
      <a:folHlink>
        <a:srgbClr val="FF00FF"/>
      </a:folHlink>
    </a:clrScheme>
    <a:fontScheme name="Retrospectiv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1014</Words>
  <Application>Microsoft Office PowerPoint</Application>
  <PresentationFormat>Widescreen</PresentationFormat>
  <Paragraphs>239</Paragraphs>
  <Slides>26</Slides>
  <Notes>0</Notes>
  <HiddenSlides>3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Helvetica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Cristina Ishikawa Raniero</dc:creator>
  <cp:lastModifiedBy>Fabiana Cristina Ishikawa Raniero</cp:lastModifiedBy>
  <cp:revision>2</cp:revision>
  <dcterms:modified xsi:type="dcterms:W3CDTF">2020-10-13T23:25:05Z</dcterms:modified>
</cp:coreProperties>
</file>